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Deleted user"/>
  <p:cmAuthor clrIdx="1" id="1" initials="" lastIdx="3" name="Charlton Omondi"/>
  <p:cmAuthor clrIdx="2" id="2" initials="" lastIdx="2" name="Henry Kimeu"/>
  <p:cmAuthor clrIdx="3" id="3" initials="" lastIdx="1" name="Theodore Mwangi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19-02-17T18:18:50.335">
    <p:pos x="213" y="825"/>
    <p:text>+h.kimeu@kokonetworks.com +y.koech@kokonetworks.com
can we also take an adjustable wrench? Not every station will be the same.</p:text>
  </p:cm>
  <p:cm authorId="1" idx="1" dt="2019-02-16T08:12:19.433">
    <p:pos x="213" y="825"/>
    <p:text>+s.grabowski@kokonetworks.com the pipe wrench mentioned is also adjustable.I guess what they mean is that its adjustability limits don't accommodate the size of the particular hex nut. A survey of all the 10 station fittings should help plan for wrench sizes though.</p:text>
  </p:cm>
  <p:cm authorId="2" idx="1" dt="2019-02-17T18:18:50.335">
    <p:pos x="213" y="825"/>
    <p:text>+s.grabowski@kokonetworks.com
+c.omondi@kokonetworks.com 
the 32" pipe wrench will be adjustable and fit for all stations.I will link with Mike to know if we have any station which is more than 32". thanks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3" idx="1" dt="2019-02-16T08:14:43.240">
    <p:pos x="459" y="872"/>
    <p:text>+h.kimeu@kokonetworks.com 
We have a few antenna extension cables that we had procured back in Loresho. We can test them out and see whether they will be sufficient for the SDS installation.
_Reassigned to Henry Kimeu_</p:text>
  </p:cm>
  <p:cm authorId="2" idx="2" dt="2019-02-15T12:43:39.396">
    <p:pos x="459" y="872"/>
    <p:text>this would be great if they can help us. will check them out. thanks</p:text>
  </p:cm>
  <p:cm authorId="1" idx="2" dt="2019-02-16T08:13:48.599">
    <p:pos x="459" y="872"/>
    <p:text>https://www.amazon.co.uk/dp/B01F57QOL6/ref=cm_sw_r_cp_ep_dp_ZA0oBbWB1ZYPC</p:text>
  </p:cm>
  <p:cm authorId="1" idx="3" dt="2019-02-16T08:14:43.240">
    <p:pos x="459" y="872"/>
    <p:text>The above are the specific extensions.2m long</p:text>
  </p:cm>
</p:cmLst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f15a967ea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f15a967ea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f15a967e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f15a967e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f15a967ea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f15a967ea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f15a967e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f15a967e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f15a967e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f15a967e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f15a967e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f15a967e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Sourcing of hexagonal sure torque / 32pipewrench WIP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f15a967e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f15a967e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f15a967ea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f15a967ea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f15a967ea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f15a967e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b="21212" l="33011" r="33582" t="21616"/>
          <a:stretch/>
        </p:blipFill>
        <p:spPr>
          <a:xfrm>
            <a:off x="5122718" y="177761"/>
            <a:ext cx="4021281" cy="486334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/>
          <p:nvPr>
            <p:ph type="ctrTitle"/>
          </p:nvPr>
        </p:nvSpPr>
        <p:spPr>
          <a:xfrm>
            <a:off x="1143000" y="2629011"/>
            <a:ext cx="68580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venir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143000" y="3619720"/>
            <a:ext cx="68580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/>
          <p:nvPr>
            <p:ph type="title"/>
          </p:nvPr>
        </p:nvSpPr>
        <p:spPr>
          <a:xfrm>
            <a:off x="628650" y="273844"/>
            <a:ext cx="7886700" cy="68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1"/>
          <p:cNvSpPr txBox="1"/>
          <p:nvPr>
            <p:ph idx="1" type="body"/>
          </p:nvPr>
        </p:nvSpPr>
        <p:spPr>
          <a:xfrm rot="5400000">
            <a:off x="2841001" y="-1041760"/>
            <a:ext cx="34620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1" name="Google Shape;8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" name="Google Shape;83;p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rtl="0">
              <a:spcBef>
                <a:spcPts val="8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indent="-317500" lvl="3" marL="1828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4pPr>
            <a:lvl5pPr indent="-317500" lvl="4" marL="22860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5pPr>
            <a:lvl6pPr indent="-317500" lvl="5" marL="2743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628650" y="273844"/>
            <a:ext cx="78867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" type="body"/>
          </p:nvPr>
        </p:nvSpPr>
        <p:spPr>
          <a:xfrm>
            <a:off x="628650" y="1016875"/>
            <a:ext cx="7886700" cy="3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b="39393" l="16555" r="16412" t="38384"/>
          <a:stretch/>
        </p:blipFill>
        <p:spPr>
          <a:xfrm>
            <a:off x="155864" y="4673104"/>
            <a:ext cx="1569025" cy="36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28650" y="273844"/>
            <a:ext cx="7886700" cy="68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venir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623888" y="3442097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628650" y="273844"/>
            <a:ext cx="7886700" cy="68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6" name="Google Shape;46;p8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8" name="Google Shape;48;p8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" type="body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55" name="Google Shape;55;p9"/>
          <p:cNvSpPr txBox="1"/>
          <p:nvPr>
            <p:ph idx="2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56" name="Google Shape;56;p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0"/>
          <p:cNvSpPr txBox="1"/>
          <p:nvPr>
            <p:ph type="title"/>
          </p:nvPr>
        </p:nvSpPr>
        <p:spPr>
          <a:xfrm>
            <a:off x="629841" y="342900"/>
            <a:ext cx="29493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0"/>
          <p:cNvSpPr/>
          <p:nvPr>
            <p:ph idx="2" type="pic"/>
          </p:nvPr>
        </p:nvSpPr>
        <p:spPr>
          <a:xfrm>
            <a:off x="3887391" y="740569"/>
            <a:ext cx="46290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629841" y="1543050"/>
            <a:ext cx="29493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3" name="Google Shape;63;p1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68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venir"/>
              <a:buNone/>
              <a:defRPr b="0" i="0" sz="33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170590"/>
            <a:ext cx="7886700" cy="3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">
            <a:alphaModFix/>
          </a:blip>
          <a:srcRect b="39393" l="16555" r="16412" t="38384"/>
          <a:stretch/>
        </p:blipFill>
        <p:spPr>
          <a:xfrm>
            <a:off x="155864" y="4673104"/>
            <a:ext cx="1569025" cy="3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 rotWithShape="1">
          <a:blip r:embed="rId2">
            <a:alphaModFix amt="5000"/>
          </a:blip>
          <a:srcRect b="21212" l="33011" r="33582" t="21616"/>
          <a:stretch/>
        </p:blipFill>
        <p:spPr>
          <a:xfrm>
            <a:off x="5122718" y="177761"/>
            <a:ext cx="4021281" cy="486334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9.png"/><Relationship Id="rId7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open?id=1LeXTNj9ZLrKmBh8MMTpVUVyatTrtabx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google.com/spreadsheets/d/1_rjmY7EKIm1vy_f4M9ZigRJUC8S5uUKOJAyw-UB-1wI/edit?ts=5c66699a#gid=0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1.xml"/><Relationship Id="rId4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2.xml"/><Relationship Id="rId4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ctrTitle"/>
          </p:nvPr>
        </p:nvSpPr>
        <p:spPr>
          <a:xfrm>
            <a:off x="-119775" y="1042925"/>
            <a:ext cx="5937900" cy="16059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TENA SDS PARTS INSTALLATION REPORT</a:t>
            </a:r>
            <a:endParaRPr b="1" sz="3600"/>
          </a:p>
        </p:txBody>
      </p:sp>
      <p:sp>
        <p:nvSpPr>
          <p:cNvPr id="91" name="Google Shape;91;p14"/>
          <p:cNvSpPr txBox="1"/>
          <p:nvPr>
            <p:ph idx="1" type="subTitle"/>
          </p:nvPr>
        </p:nvSpPr>
        <p:spPr>
          <a:xfrm>
            <a:off x="1684125" y="2822300"/>
            <a:ext cx="3030300" cy="469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/>
              <a:t>14-02-2019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4263" y="1708964"/>
            <a:ext cx="1300650" cy="281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025" y="1298625"/>
            <a:ext cx="1353275" cy="3023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 rotWithShape="1">
          <a:blip r:embed="rId5">
            <a:alphaModFix/>
          </a:blip>
          <a:srcRect b="0" l="21129" r="0" t="0"/>
          <a:stretch/>
        </p:blipFill>
        <p:spPr>
          <a:xfrm>
            <a:off x="4442475" y="2358525"/>
            <a:ext cx="4513450" cy="272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97825" y="518050"/>
            <a:ext cx="3607574" cy="1768599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3"/>
          <p:cNvSpPr txBox="1"/>
          <p:nvPr>
            <p:ph type="title"/>
          </p:nvPr>
        </p:nvSpPr>
        <p:spPr>
          <a:xfrm>
            <a:off x="696025" y="579350"/>
            <a:ext cx="29784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PICTURES cont...</a:t>
            </a:r>
            <a:endParaRPr/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59875" y="1960399"/>
            <a:ext cx="1527625" cy="308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547100" y="1312325"/>
            <a:ext cx="24225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Update</a:t>
            </a:r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445875" y="1876425"/>
            <a:ext cx="3896100" cy="183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All SDS parts installed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Power tests carried out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Dispense functionality test carried out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Time taken: </a:t>
            </a:r>
            <a:r>
              <a:rPr lang="en">
                <a:solidFill>
                  <a:srgbClr val="000000"/>
                </a:solidFill>
              </a:rPr>
              <a:t>appx 7.5 hrs.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 txBox="1"/>
          <p:nvPr>
            <p:ph type="title"/>
          </p:nvPr>
        </p:nvSpPr>
        <p:spPr>
          <a:xfrm>
            <a:off x="5139050" y="1179175"/>
            <a:ext cx="30546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Remaining items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4930300" y="1790575"/>
            <a:ext cx="3896100" cy="218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Tank probe installation &amp; calibration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Modem cable extension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Calibration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Swapping flowmeter cable with the new one arriving soon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514200"/>
            <a:ext cx="76887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OPERATIONS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1581150"/>
            <a:ext cx="7688700" cy="792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Testing Operations video link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7650" y="587325"/>
            <a:ext cx="76887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QC Report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9450" y="1398325"/>
            <a:ext cx="7688700" cy="2941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following are the QC checklists provided by QC team on the field during the installation of the SDS parts -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QC Report</a:t>
            </a:r>
            <a:endParaRPr b="1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644125" y="514200"/>
            <a:ext cx="76887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560850" y="1264250"/>
            <a:ext cx="8495400" cy="3814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42900" lvl="0" marL="457200" rtl="0" algn="l">
              <a:spcBef>
                <a:spcPts val="8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Leakage on union from underground tank to pump, no pressure test by contractor - </a:t>
            </a:r>
            <a:r>
              <a:rPr b="1" lang="en" sz="1800">
                <a:solidFill>
                  <a:srgbClr val="4A86E8"/>
                </a:solidFill>
              </a:rPr>
              <a:t>Solved by tightening union</a:t>
            </a:r>
            <a:endParaRPr b="1" sz="18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4A86E8"/>
              </a:solidFill>
            </a:endParaRPr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050" y="2006150"/>
            <a:ext cx="5280649" cy="2914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/>
          <p:nvPr/>
        </p:nvSpPr>
        <p:spPr>
          <a:xfrm>
            <a:off x="3663075" y="2006100"/>
            <a:ext cx="5280600" cy="29142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729450" y="575150"/>
            <a:ext cx="76887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Challenges(Cont..)</a:t>
            </a:r>
            <a:endParaRPr/>
          </a:p>
        </p:txBody>
      </p: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339425" y="1311025"/>
            <a:ext cx="4670100" cy="3353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2. No suitable pipe wrench to open the hexagon nut for UTS probe mounting on tank riser</a:t>
            </a:r>
            <a:br>
              <a:rPr lang="en"/>
            </a:br>
            <a:r>
              <a:rPr lang="en"/>
              <a:t>- .</a:t>
            </a:r>
            <a:r>
              <a:rPr b="1" lang="en">
                <a:solidFill>
                  <a:srgbClr val="0000FF"/>
                </a:solidFill>
              </a:rPr>
              <a:t>Require</a:t>
            </a:r>
            <a:r>
              <a:rPr b="1" lang="en">
                <a:solidFill>
                  <a:srgbClr val="0000FF"/>
                </a:solidFill>
              </a:rPr>
              <a:t> a 32‘’ Pipe wrench</a:t>
            </a:r>
            <a:endParaRPr b="1">
              <a:solidFill>
                <a:srgbClr val="0000FF"/>
              </a:solidFill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5131503" y="1784903"/>
            <a:ext cx="3863722" cy="2879822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/>
          <p:nvPr/>
        </p:nvSpPr>
        <p:spPr>
          <a:xfrm>
            <a:off x="7422925" y="2957200"/>
            <a:ext cx="609300" cy="535200"/>
          </a:xfrm>
          <a:prstGeom prst="ellipse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5131525" y="1809350"/>
            <a:ext cx="3863700" cy="28797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668500" y="538575"/>
            <a:ext cx="76887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Challenges(Cont..)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9450" y="1385675"/>
            <a:ext cx="5339100" cy="1287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3. Cable from antenna to modem was short due to the antenna mounting height (2.3M) </a:t>
            </a:r>
            <a:r>
              <a:rPr b="1" lang="en">
                <a:solidFill>
                  <a:srgbClr val="0000FF"/>
                </a:solidFill>
              </a:rPr>
              <a:t>- </a:t>
            </a:r>
            <a:r>
              <a:rPr b="1" lang="en">
                <a:solidFill>
                  <a:srgbClr val="0000FF"/>
                </a:solidFill>
              </a:rPr>
              <a:t>Requires extension (currently sourcing)</a:t>
            </a:r>
            <a:endParaRPr b="1">
              <a:solidFill>
                <a:srgbClr val="0000FF"/>
              </a:solidFill>
            </a:endParaRPr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5575" y="554575"/>
            <a:ext cx="2375600" cy="403434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/>
          <p:nvPr/>
        </p:nvSpPr>
        <p:spPr>
          <a:xfrm>
            <a:off x="6568125" y="554575"/>
            <a:ext cx="2375700" cy="40344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727650" y="540500"/>
            <a:ext cx="76887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Areas to improve and future plans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729450" y="1322250"/>
            <a:ext cx="7616700" cy="2499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Preparation</a:t>
            </a:r>
            <a:r>
              <a:rPr lang="en"/>
              <a:t> of packing list template </a:t>
            </a:r>
            <a:endParaRPr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Deployment of electrical panels sub-assembly, mains cables installation, tablet and modem sub assembly to be done prior to installation day</a:t>
            </a:r>
            <a:endParaRPr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</a:rPr>
              <a:t>- </a:t>
            </a:r>
            <a:r>
              <a:rPr b="1" lang="en">
                <a:solidFill>
                  <a:srgbClr val="0000FF"/>
                </a:solidFill>
              </a:rPr>
              <a:t>This will help reduce time taken to &lt;5 hrs from current 7.5 hrs</a:t>
            </a:r>
            <a:endParaRPr b="1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696025" y="579350"/>
            <a:ext cx="7688700" cy="535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PICTURES</a:t>
            </a: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967525" y="1430775"/>
            <a:ext cx="1773300" cy="31011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FF"/>
              </a:solidFill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b="9776" l="0" r="3306" t="10996"/>
          <a:stretch/>
        </p:blipFill>
        <p:spPr>
          <a:xfrm>
            <a:off x="992925" y="1430775"/>
            <a:ext cx="1747750" cy="310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 rotWithShape="1">
          <a:blip r:embed="rId4">
            <a:alphaModFix/>
          </a:blip>
          <a:srcRect b="0" l="9691" r="5591" t="0"/>
          <a:stretch/>
        </p:blipFill>
        <p:spPr>
          <a:xfrm>
            <a:off x="3705850" y="1519375"/>
            <a:ext cx="5118250" cy="279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/>
          <p:nvPr/>
        </p:nvSpPr>
        <p:spPr>
          <a:xfrm>
            <a:off x="3705850" y="1519375"/>
            <a:ext cx="5118300" cy="2790000"/>
          </a:xfrm>
          <a:prstGeom prst="rect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